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Panorâmica com Legenda">
  <p:cSld name="Foto Panorâmica com Legenda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Legenda">
  <p:cSld name="Título e Legenda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com Legenda">
  <p:cSld name="Citação com Legenda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ão de Nome">
  <p:cSld name="Cartão de Nom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">
  <p:cSld name="3 Coluna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 de Imagem">
  <p:cSld name="3 Colunas de Imagem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ctrTitle"/>
          </p:nvPr>
        </p:nvSpPr>
        <p:spPr>
          <a:xfrm>
            <a:off x="592050" y="1608725"/>
            <a:ext cx="11007900" cy="33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pt-BR" sz="5300"/>
              <a:t>Atualização e Regulamento do Processo Administrativo Fiscal dos Conselhos Federal e Regionais de Farmácia</a:t>
            </a:r>
            <a:endParaRPr sz="5300"/>
          </a:p>
        </p:txBody>
      </p:sp>
      <p:sp>
        <p:nvSpPr>
          <p:cNvPr id="148" name="Google Shape;148;p19"/>
          <p:cNvSpPr txBox="1"/>
          <p:nvPr>
            <p:ph idx="1" type="subTitle"/>
          </p:nvPr>
        </p:nvSpPr>
        <p:spPr>
          <a:xfrm>
            <a:off x="112800" y="5439150"/>
            <a:ext cx="1196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>
                <a:solidFill>
                  <a:srgbClr val="FFFF00"/>
                </a:solidFill>
              </a:rPr>
              <a:t>II FÓRUM INTEGRADO CRF-RJ E VIGILÂNCIA SANITÁRIA DE NITERÓI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52" y="95925"/>
            <a:ext cx="2507651" cy="8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/>
              <a:t>Motivos de Autuação pelo CRF-RJ </a:t>
            </a:r>
            <a:r>
              <a:rPr lang="pt-BR" sz="3200"/>
              <a:t>(Artigo 24 da Lei 3820/60):</a:t>
            </a:r>
            <a:br>
              <a:rPr lang="pt-BR"/>
            </a:br>
            <a:endParaRPr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797775" y="2197350"/>
            <a:ext cx="10539000" cy="4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b="1" lang="pt-BR"/>
              <a:t>Ausência: </a:t>
            </a:r>
            <a:r>
              <a:rPr lang="pt-BR"/>
              <a:t>Estar em funcionamento sem a presença do RT ou substituto (DAP); análise do perfil;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b="1" lang="pt-BR"/>
              <a:t>Irregular: </a:t>
            </a:r>
            <a:r>
              <a:rPr lang="pt-BR"/>
              <a:t>Estar em funcionamento e há mais de 30 dias sem RT;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b="1" lang="pt-BR"/>
              <a:t>Ilegal:</a:t>
            </a:r>
            <a:r>
              <a:rPr lang="pt-BR"/>
              <a:t> Não possuir inscrição no CRF-RJ/ Não possuir inscrição definitiva no CRF-RJ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b="1" lang="pt-BR"/>
              <a:t>Sem assistência integral:</a:t>
            </a:r>
            <a:r>
              <a:rPr lang="pt-BR"/>
              <a:t> Estar em funcionamento sem quantidade de RTs suficientes (exigida por Lei)/ estar em funcionamento fora do horário declarado de funcionamento no CRF-RJ.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/>
              <a:t>Ausência/Substituto/DAP</a:t>
            </a:r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783775" y="1853250"/>
            <a:ext cx="103290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lang="pt-BR"/>
              <a:t>Implementação da </a:t>
            </a:r>
            <a:r>
              <a:rPr lang="pt-BR"/>
              <a:t>Declaração de Atividade Profissional (DAP)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Resolução CFF Nº 701 DE 26/02/2021</a:t>
            </a:r>
            <a:r>
              <a:rPr lang="pt-BR"/>
              <a:t> → </a:t>
            </a:r>
            <a:r>
              <a:rPr lang="pt-BR"/>
              <a:t>Institui a DAP.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lang="pt-BR"/>
              <a:t>Tempo máximo de substituição: 30 dias;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lang="pt-BR"/>
              <a:t>Protocolo no CRF-RJ (sede/seccionais/digidesk) </a:t>
            </a:r>
            <a:r>
              <a:rPr lang="pt-BR" u="sng">
                <a:solidFill>
                  <a:srgbClr val="FFFF00"/>
                </a:solidFill>
              </a:rPr>
              <a:t>antes</a:t>
            </a:r>
            <a:r>
              <a:rPr lang="pt-BR"/>
              <a:t> do início da substituição;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lang="pt-BR"/>
              <a:t>O substituto precisa ter disponibilidade de horário;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lang="pt-BR"/>
              <a:t>Comprovação de vínculo entre o substituto e a empresa.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/>
              <a:t>Ausência/Perfil </a:t>
            </a:r>
            <a:br>
              <a:rPr lang="pt-BR"/>
            </a:br>
            <a:r>
              <a:rPr lang="pt-BR" sz="2100"/>
              <a:t>RESOLUÇÃO Nº 700, DE 29 JANEIRO DE 2021 </a:t>
            </a:r>
            <a:br>
              <a:rPr lang="pt-BR" sz="2100"/>
            </a:br>
            <a:endParaRPr sz="2100"/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769775" y="1973425"/>
            <a:ext cx="10371000" cy="45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354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entury Gothic"/>
              <a:buChar char="►"/>
            </a:pPr>
            <a:r>
              <a:rPr lang="pt-BR"/>
              <a:t>Art. 20 - Define-se como Perfil de Assistência Farmacêutica do Estabelecimento, o percentual obtido de presença em relação ao número total de inspeções constatadas pela fiscalização em um período de 24 (vinte e quatro) meses anteriores à análise, sendo classificados em: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 - Perfil 1 - Assistência Farmacêutica Efetiva: </a:t>
            </a:r>
            <a:r>
              <a:rPr lang="pt-BR" u="sng">
                <a:solidFill>
                  <a:srgbClr val="FFFF00"/>
                </a:solidFill>
              </a:rPr>
              <a:t>66% a 100% de presença</a:t>
            </a:r>
            <a:r>
              <a:rPr lang="pt-BR"/>
              <a:t> constatadas nas inspeções;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II - Perfil 2 - Assistência Farmacêutica Parcial: </a:t>
            </a:r>
            <a:r>
              <a:rPr lang="pt-BR" u="sng">
                <a:solidFill>
                  <a:srgbClr val="FFFF00"/>
                </a:solidFill>
              </a:rPr>
              <a:t>41% a 65% de presença</a:t>
            </a:r>
            <a:r>
              <a:rPr lang="pt-BR">
                <a:solidFill>
                  <a:srgbClr val="FFFF00"/>
                </a:solidFill>
              </a:rPr>
              <a:t> </a:t>
            </a:r>
            <a:r>
              <a:rPr lang="pt-BR"/>
              <a:t>constatadas nas inspeções;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III - Perfil 3 - Assistência Farmacêutica Deficitária: </a:t>
            </a:r>
            <a:r>
              <a:rPr lang="pt-BR" u="sng">
                <a:solidFill>
                  <a:srgbClr val="FFFF00"/>
                </a:solidFill>
              </a:rPr>
              <a:t>0% a 40% de presença</a:t>
            </a:r>
            <a:r>
              <a:rPr b="1" lang="pt-BR">
                <a:solidFill>
                  <a:srgbClr val="86D1D8"/>
                </a:solidFill>
              </a:rPr>
              <a:t> </a:t>
            </a:r>
            <a:r>
              <a:rPr lang="pt-BR"/>
              <a:t>constatadas nas inspeções;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IV - Perfil 4 - Sem Dados Definidos de Assistência Farmacêutica: estabelecimentos com número inferior a 3 (três) inspeções em um período de 24 (vinte e quatro) meses anteriores a análise;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/>
              <a:t>No caso de instauração de Processo Administrativo Fiscal...</a:t>
            </a:r>
            <a:endParaRPr/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846750" y="2153225"/>
            <a:ext cx="10498500" cy="44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3429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entury Gothic"/>
              <a:buChar char="►"/>
            </a:pPr>
            <a:r>
              <a:rPr lang="pt-BR"/>
              <a:t>A empresa é notificada pelos correios do auto de infração;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342900" rtl="0" algn="l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entury Gothic"/>
              <a:buChar char="►"/>
            </a:pPr>
            <a:r>
              <a:rPr lang="pt-BR"/>
              <a:t>Prazo de 5 dias para apresentar defesa escrita;</a:t>
            </a:r>
            <a:endParaRPr/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342900" rtl="0" algn="l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entury Gothic"/>
              <a:buChar char="►"/>
            </a:pPr>
            <a:r>
              <a:rPr lang="pt-BR"/>
              <a:t>A defesa deverá ser realizada pelo representante legal ou o seu procurador;</a:t>
            </a:r>
            <a:endParaRPr/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342900" rtl="0" algn="l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entury Gothic"/>
              <a:buChar char="►"/>
            </a:pPr>
            <a:r>
              <a:rPr lang="pt-BR"/>
              <a:t>A defesa deve ser protocolada na sede/seccionais ou enviada pelos correios;</a:t>
            </a:r>
            <a:endParaRPr/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342900" rtl="0" algn="l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entury Gothic"/>
              <a:buChar char="►"/>
            </a:pPr>
            <a:r>
              <a:rPr lang="pt-BR"/>
              <a:t>Atentar para a documentação obrigatória a ser anexada na defesa: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321900" y="335900"/>
            <a:ext cx="10021200" cy="6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58140" lvl="0" marL="342900" rtl="0" algn="just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0000"/>
              <a:buChar char="►"/>
            </a:pPr>
            <a:r>
              <a:rPr lang="pt-BR"/>
              <a:t>Requerimento dirigido ao Presidente do Conselho Regional de Farmácia do Rio de Janeiro; </a:t>
            </a:r>
            <a:r>
              <a:rPr lang="pt-BR">
                <a:solidFill>
                  <a:srgbClr val="FFFF00"/>
                </a:solidFill>
              </a:rPr>
              <a:t>modelo no site.</a:t>
            </a:r>
            <a:endParaRPr>
              <a:solidFill>
                <a:srgbClr val="FFFF00"/>
              </a:solidFill>
            </a:endParaRPr>
          </a:p>
          <a:p>
            <a:pPr indent="-35814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80000"/>
              <a:buChar char="►"/>
            </a:pPr>
            <a:r>
              <a:rPr lang="pt-BR"/>
              <a:t>A qualificação do autuado (razão social, endereço completo, CNPJ, número do auto);</a:t>
            </a:r>
            <a:endParaRPr/>
          </a:p>
          <a:p>
            <a:pPr indent="-35814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80000"/>
              <a:buChar char="►"/>
            </a:pPr>
            <a:r>
              <a:rPr lang="pt-BR"/>
              <a:t>Os motivos de fato e de direito em que se fundamenta (</a:t>
            </a:r>
            <a:r>
              <a:rPr lang="pt-BR">
                <a:solidFill>
                  <a:srgbClr val="FFFF00"/>
                </a:solidFill>
              </a:rPr>
              <a:t>o que se alega para o cancelamento do Auto</a:t>
            </a:r>
            <a:r>
              <a:rPr lang="pt-BR"/>
              <a:t>);</a:t>
            </a:r>
            <a:endParaRPr/>
          </a:p>
          <a:p>
            <a:pPr indent="-35814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80000"/>
              <a:buChar char="►"/>
            </a:pPr>
            <a:r>
              <a:rPr lang="pt-BR"/>
              <a:t>O pedido de diligências, expondo os motivos que as justifiquem;</a:t>
            </a:r>
            <a:endParaRPr/>
          </a:p>
          <a:p>
            <a:pPr indent="-35814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80000"/>
              <a:buChar char="►"/>
            </a:pPr>
            <a:r>
              <a:rPr lang="pt-BR"/>
              <a:t>A assinatura do representante legal da empresa ou estabelecimento, que deverá anexar procuração, contrato social ou documento equivalente que conceda tais poderes, sob pena de não conhecimento.</a:t>
            </a:r>
            <a:endParaRPr/>
          </a:p>
          <a:p>
            <a:pPr indent="-35814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80000"/>
              <a:buChar char="►"/>
            </a:pPr>
            <a:r>
              <a:rPr lang="pt-BR"/>
              <a:t>Caso o defendente seja sócio da empresa é necessário somente anexar cópia do contrato social (ou equivalente).</a:t>
            </a:r>
            <a:endParaRPr/>
          </a:p>
          <a:p>
            <a:pPr indent="-35814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80000"/>
              <a:buChar char="►"/>
            </a:pPr>
            <a:r>
              <a:rPr lang="pt-BR"/>
              <a:t>Caso o defendente seja um procurador, é necessário anexar além da  procuração simples (particular), cópia do contrato social (ou equivalente como, por exemplo, registro de firma individual, ata de assembleia, estatuto e Decreto/Portaria no caso de órgão pública) e cópia da identidade do outorgado, juntamente com o original para conferência.</a:t>
            </a:r>
            <a:endParaRPr/>
          </a:p>
          <a:p>
            <a:pPr indent="-35814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80000"/>
              <a:buChar char="►"/>
            </a:pPr>
            <a:r>
              <a:rPr lang="pt-BR"/>
              <a:t>Vale ressaltar que, no caso de Procuração pública (lavrada em cartório), fica dispensada a necessidade de anexar o contrato social. O interessado deve apresentar somente cópia da procuração pública juntamente com a cópia da identidade do outorgado e original para conferência.</a:t>
            </a:r>
            <a:endParaRPr/>
          </a:p>
          <a:p>
            <a:pPr indent="-35814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80000"/>
              <a:buChar char="►"/>
            </a:pPr>
            <a:r>
              <a:rPr lang="pt-BR"/>
              <a:t>No caso de órgãos públicos, anexar ato de nomeação do Secretário ou do Procurador e cópia da identidade do defendente; caso o defendente seja um terceiro, anexar além da cópia da identidade, documentação que conceda tais poderes.</a:t>
            </a:r>
            <a:endParaRPr/>
          </a:p>
          <a:p>
            <a:pPr indent="-35814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80000"/>
              <a:buChar char="►"/>
            </a:pPr>
            <a:r>
              <a:rPr lang="pt-BR"/>
              <a:t>Salienta-se a importância do protocolo de todos os itens - sem excepcionalidades. Em caso de procurações, caso a apresentada possua validade, esta será avaliada. Caso não haja apresentação de um ou mais documentos, a defesa não será analisada (não conhecida), ensejando multa.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/>
              <a:t>Desdobramentos</a:t>
            </a:r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811775" y="1434725"/>
            <a:ext cx="10314900" cy="50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342900" rtl="0" algn="just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lang="pt-BR"/>
              <a:t>Caso a defesa seja  tempestiva e conhecida, é encaminhada para análise do Plenário e julgamento;</a:t>
            </a:r>
            <a:endParaRPr/>
          </a:p>
          <a:p>
            <a:pPr indent="-3683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lang="pt-BR"/>
              <a:t>A decisão pode ser pelo arquivamento do auto (deferimento da defesa) ou manutenção do auto (indeferimento da defesa), ensejando a multa;</a:t>
            </a:r>
            <a:endParaRPr/>
          </a:p>
          <a:p>
            <a:pPr indent="-3683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lang="pt-BR"/>
              <a:t>A multa é enviada pelos correios  com orientações para o pagamento ou recurso no prazo de 15 dias;</a:t>
            </a:r>
            <a:endParaRPr/>
          </a:p>
          <a:p>
            <a:pPr indent="-3683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lang="pt-BR"/>
              <a:t>Caso a opção seja pelo recurso, deve ser protocolada na sede/seccionais ou enviada pelos correios;</a:t>
            </a:r>
            <a:endParaRPr/>
          </a:p>
          <a:p>
            <a:pPr indent="-3683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lang="pt-BR"/>
              <a:t>No caso do recurso é necessário pagar uma taxa de porte de remessa para envio do processo para o CFF;</a:t>
            </a:r>
            <a:endParaRPr/>
          </a:p>
          <a:p>
            <a:pPr indent="-3683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Char char="►"/>
            </a:pPr>
            <a:r>
              <a:rPr lang="pt-BR"/>
              <a:t>A decisão do CFF pode ser pelo arquivamento do auto (deferimento do recurso) ou manutenção do auto (indeferimento do recurso), neste caso, sendo necessário o pagamento da multa;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/>
              <a:t>Dúvidas sobre processos fiscais:</a:t>
            </a:r>
            <a:endParaRPr/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325" y="1444925"/>
            <a:ext cx="9735348" cy="497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646111" y="452718"/>
            <a:ext cx="94047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/>
              <a:t>Valores das multas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t-BR" sz="2100"/>
              <a:t>DELIBERAÇÃO Nº 2533/2021</a:t>
            </a:r>
            <a:endParaRPr sz="2100"/>
          </a:p>
        </p:txBody>
      </p:sp>
      <p:sp>
        <p:nvSpPr>
          <p:cNvPr id="196" name="Google Shape;196;p27"/>
          <p:cNvSpPr/>
          <p:nvPr/>
        </p:nvSpPr>
        <p:spPr>
          <a:xfrm>
            <a:off x="646100" y="2132575"/>
            <a:ext cx="5106300" cy="3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AutoNum type="alphaLcParenR"/>
            </a:pPr>
            <a:r>
              <a:rPr b="0" i="0" lang="pt-BR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 farmacêutico responsável técnico registrado no CRF-RJ há mais de trinta dias);</a:t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AutoNum type="alphaLcParenR"/>
            </a:pPr>
            <a:r>
              <a:rPr b="0" i="0" lang="pt-BR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 responsáveis técnicos suficientes para atender a carga horária prevista em legislação específica ou normativas do CFF ou CRF-RJ);</a:t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AutoNum type="alphaLcParenR"/>
            </a:pPr>
            <a:r>
              <a:rPr b="0" i="0" lang="pt-BR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horário diverso ao declarado e que não possua farmacêutico averbado como responsável técnico por aquele horário</a:t>
            </a:r>
            <a:r>
              <a:rPr lang="pt-B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AutoNum type="alphaLcParenR"/>
            </a:pPr>
            <a:r>
              <a:rPr lang="pt-B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b="0" i="0" lang="pt-BR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registro regular junto ao CRF-RJ (Ilegal)</a:t>
            </a:r>
            <a:r>
              <a:rPr lang="pt-B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r>
              <a:rPr b="0" i="0" lang="pt-BR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AutoNum type="alphaLcParenR"/>
            </a:pPr>
            <a:r>
              <a:rPr lang="pt-B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pt-BR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usência.</a:t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 rotWithShape="1">
          <a:blip r:embed="rId3">
            <a:alphaModFix/>
          </a:blip>
          <a:srcRect b="41183" l="0" r="23483" t="0"/>
          <a:stretch/>
        </p:blipFill>
        <p:spPr>
          <a:xfrm>
            <a:off x="5966325" y="1306133"/>
            <a:ext cx="5929200" cy="38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4">
            <a:alphaModFix/>
          </a:blip>
          <a:srcRect b="0" l="0" r="23041" t="83039"/>
          <a:stretch/>
        </p:blipFill>
        <p:spPr>
          <a:xfrm>
            <a:off x="5966325" y="5217200"/>
            <a:ext cx="5929200" cy="10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Í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